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4" r:id="rId22"/>
    <p:sldId id="282" r:id="rId23"/>
    <p:sldId id="283" r:id="rId24"/>
    <p:sldId id="286" r:id="rId25"/>
    <p:sldId id="285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B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2" autoAdjust="0"/>
    <p:restoredTop sz="100000"/>
  </p:normalViewPr>
  <p:slideViewPr>
    <p:cSldViewPr snapToGrid="0">
      <p:cViewPr varScale="1">
        <p:scale>
          <a:sx n="81" d="100"/>
          <a:sy n="81" d="100"/>
        </p:scale>
        <p:origin x="67" y="173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518367254001515E-2"/>
          <c:y val="5.2198087494954873E-2"/>
          <c:w val="0.9724595920411967"/>
          <c:h val="0.853456814919282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농가인구수</c:v>
                </c:pt>
              </c:strCache>
            </c:strRef>
          </c:tx>
          <c:spPr>
            <a:solidFill>
              <a:srgbClr val="90CA9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0CA94"/>
              </a:solidFill>
              <a:ln>
                <a:noFill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50D-4CE5-AD2B-EE5074F0E65F}"/>
              </c:ext>
            </c:extLst>
          </c:dPt>
          <c:dPt>
            <c:idx val="1"/>
            <c:invertIfNegative val="0"/>
            <c:bubble3D val="0"/>
            <c:spPr>
              <a:solidFill>
                <a:srgbClr val="90CA94"/>
              </a:solidFill>
              <a:ln>
                <a:noFill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50D-4CE5-AD2B-EE5074F0E65F}"/>
              </c:ext>
            </c:extLst>
          </c:dPt>
          <c:dPt>
            <c:idx val="2"/>
            <c:invertIfNegative val="0"/>
            <c:bubble3D val="0"/>
            <c:spPr>
              <a:solidFill>
                <a:srgbClr val="90CA94"/>
              </a:solidFill>
              <a:ln>
                <a:noFill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50D-4CE5-AD2B-EE5074F0E65F}"/>
              </c:ext>
            </c:extLst>
          </c:dPt>
          <c:dPt>
            <c:idx val="3"/>
            <c:invertIfNegative val="0"/>
            <c:bubble3D val="0"/>
            <c:spPr>
              <a:solidFill>
                <a:srgbClr val="90CA94"/>
              </a:solidFill>
              <a:ln>
                <a:noFill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50D-4CE5-AD2B-EE5074F0E65F}"/>
              </c:ext>
            </c:extLst>
          </c:dPt>
          <c:dPt>
            <c:idx val="4"/>
            <c:invertIfNegative val="0"/>
            <c:bubble3D val="0"/>
            <c:spPr>
              <a:solidFill>
                <a:srgbClr val="90CA94"/>
              </a:solidFill>
              <a:ln>
                <a:noFill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E50D-4CE5-AD2B-EE5074F0E65F}"/>
              </c:ext>
            </c:extLst>
          </c:dPt>
          <c:dPt>
            <c:idx val="5"/>
            <c:invertIfNegative val="0"/>
            <c:bubble3D val="0"/>
            <c:spPr>
              <a:solidFill>
                <a:srgbClr val="90CA94"/>
              </a:solidFill>
              <a:ln>
                <a:noFill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B42-4D07-83B4-D10C63A65F45}"/>
              </c:ext>
            </c:extLst>
          </c:dPt>
          <c:dLbls>
            <c:dLbl>
              <c:idx val="4"/>
              <c:tx>
                <c:rich>
                  <a:bodyPr/>
                  <a:lstStyle/>
                  <a:p>
                    <a:fld id="{6CA744B4-73B9-4949-8E3C-90861A5E3F5C}" type="VALUE">
                      <a:rPr lang="en-US" altLang="ko-KR" smtClean="0"/>
                      <a:pPr/>
                      <a:t>[값]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E50D-4CE5-AD2B-EE5074F0E6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306</c:v>
                </c:pt>
                <c:pt idx="1">
                  <c:v>296</c:v>
                </c:pt>
                <c:pt idx="2">
                  <c:v>291</c:v>
                </c:pt>
                <c:pt idx="3">
                  <c:v>285</c:v>
                </c:pt>
                <c:pt idx="4">
                  <c:v>275</c:v>
                </c:pt>
                <c:pt idx="5">
                  <c:v>257</c:v>
                </c:pt>
                <c:pt idx="6">
                  <c:v>250</c:v>
                </c:pt>
                <c:pt idx="7">
                  <c:v>242</c:v>
                </c:pt>
                <c:pt idx="8">
                  <c:v>231</c:v>
                </c:pt>
                <c:pt idx="9">
                  <c:v>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42-4D07-83B4-D10C63A65F4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6"/>
        <c:axId val="-1393736880"/>
        <c:axId val="-1393735792"/>
      </c:barChart>
      <c:line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농가인구 비율</c:v>
                </c:pt>
              </c:strCache>
            </c:strRef>
          </c:tx>
          <c:spPr>
            <a:ln w="19050" cap="rnd" cmpd="sng" algn="ctr">
              <a:solidFill>
                <a:schemeClr val="accent6">
                  <a:lumMod val="75000"/>
                </a:schemeClr>
              </a:solidFill>
              <a:prstDash val="solid"/>
              <a:round/>
            </a:ln>
            <a:effectLst/>
          </c:spPr>
          <c:marker>
            <c:spPr>
              <a:solidFill>
                <a:schemeClr val="accent6">
                  <a:lumMod val="50000"/>
                </a:schemeClr>
              </a:solidFill>
              <a:ln w="6350" cap="flat" cmpd="sng" algn="ctr">
                <a:solidFill>
                  <a:schemeClr val="accent5"/>
                </a:solidFill>
                <a:prstDash val="solid"/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6.2</c:v>
                </c:pt>
                <c:pt idx="1">
                  <c:v>5.9</c:v>
                </c:pt>
                <c:pt idx="2">
                  <c:v>5.8</c:v>
                </c:pt>
                <c:pt idx="3">
                  <c:v>5.6</c:v>
                </c:pt>
                <c:pt idx="4">
                  <c:v>5.4</c:v>
                </c:pt>
                <c:pt idx="5">
                  <c:v>5</c:v>
                </c:pt>
                <c:pt idx="6">
                  <c:v>4.9000000000000004</c:v>
                </c:pt>
                <c:pt idx="7">
                  <c:v>4.7</c:v>
                </c:pt>
                <c:pt idx="8">
                  <c:v>4.5</c:v>
                </c:pt>
                <c:pt idx="9">
                  <c:v>4.3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51C-472C-8C50-300E092ABF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1400080"/>
        <c:axId val="532419288"/>
      </c:lineChart>
      <c:catAx>
        <c:axId val="-1393736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93735792"/>
        <c:crosses val="autoZero"/>
        <c:auto val="1"/>
        <c:lblAlgn val="ctr"/>
        <c:lblOffset val="100"/>
        <c:noMultiLvlLbl val="0"/>
      </c:catAx>
      <c:valAx>
        <c:axId val="-1393735792"/>
        <c:scaling>
          <c:orientation val="minMax"/>
          <c:max val="38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93736880"/>
        <c:crosses val="autoZero"/>
        <c:crossBetween val="between"/>
      </c:valAx>
      <c:valAx>
        <c:axId val="532419288"/>
        <c:scaling>
          <c:orientation val="minMax"/>
          <c:max val="6.2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1400080"/>
        <c:crosses val="max"/>
        <c:crossBetween val="between"/>
      </c:valAx>
      <c:catAx>
        <c:axId val="7314000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324192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286097032328832"/>
          <c:y val="8.5314143434864306E-2"/>
          <c:w val="0.11706556066070563"/>
          <c:h val="0.133396939191831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399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3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44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35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69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852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23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4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776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19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334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888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na.co.kr/view/AKR20200615041400055?input=1195m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96">
            <a:extLst>
              <a:ext uri="{FF2B5EF4-FFF2-40B4-BE49-F238E27FC236}">
                <a16:creationId xmlns:a16="http://schemas.microsoft.com/office/drawing/2014/main" id="{5EDC6B38-2339-4A6E-A88E-C248B38C31B1}"/>
              </a:ext>
            </a:extLst>
          </p:cNvPr>
          <p:cNvSpPr/>
          <p:nvPr/>
        </p:nvSpPr>
        <p:spPr>
          <a:xfrm>
            <a:off x="5561013" y="6308725"/>
            <a:ext cx="1069975" cy="29051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50000"/>
              </a:lnSpc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HOTSIX</a:t>
            </a:r>
          </a:p>
        </p:txBody>
      </p:sp>
      <p:pic>
        <p:nvPicPr>
          <p:cNvPr id="35" name="그림 2">
            <a:extLst>
              <a:ext uri="{FF2B5EF4-FFF2-40B4-BE49-F238E27FC236}">
                <a16:creationId xmlns:a16="http://schemas.microsoft.com/office/drawing/2014/main" id="{466D2468-2A18-4002-AA5B-0B9FE644C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87" y="1567047"/>
            <a:ext cx="61912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그림 6">
            <a:extLst>
              <a:ext uri="{FF2B5EF4-FFF2-40B4-BE49-F238E27FC236}">
                <a16:creationId xmlns:a16="http://schemas.microsoft.com/office/drawing/2014/main" id="{264FE0CD-9231-44FE-82DD-225396EBB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525" y="1390834"/>
            <a:ext cx="16573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7C789EC8-F8C1-405A-A8C1-8A9D9D7F0841}"/>
              </a:ext>
            </a:extLst>
          </p:cNvPr>
          <p:cNvSpPr/>
          <p:nvPr/>
        </p:nvSpPr>
        <p:spPr>
          <a:xfrm>
            <a:off x="5801615" y="2813489"/>
            <a:ext cx="5938160" cy="8206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lnSpc>
                <a:spcPct val="150000"/>
              </a:lnSpc>
              <a:defRPr/>
            </a:pPr>
            <a:r>
              <a:rPr lang="en-US" altLang="ko-KR" sz="3600" b="1" i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</a:rPr>
              <a:t>SMART FARM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54E0086-A4FE-4249-96B2-86531A68D988}"/>
              </a:ext>
            </a:extLst>
          </p:cNvPr>
          <p:cNvSpPr/>
          <p:nvPr/>
        </p:nvSpPr>
        <p:spPr>
          <a:xfrm>
            <a:off x="4883701" y="2799231"/>
            <a:ext cx="1224136" cy="830997"/>
          </a:xfrm>
          <a:prstGeom prst="rect">
            <a:avLst/>
          </a:prstGeom>
          <a:scene3d>
            <a:camera prst="isometricRightUp">
              <a:rot lat="2063565" lon="19628870" rev="115952"/>
            </a:camera>
            <a:lightRig rig="threePt" dir="t"/>
          </a:scene3d>
        </p:spPr>
        <p:txBody>
          <a:bodyPr>
            <a:spAutoFit/>
          </a:bodyPr>
          <a:lstStyle/>
          <a:p>
            <a:pPr algn="ctr" eaLnBrk="1" hangingPunct="1">
              <a:spcBef>
                <a:spcPts val="0"/>
              </a:spcBef>
              <a:defRPr/>
            </a:pPr>
            <a:r>
              <a:rPr lang="en-US" altLang="ko-KR" sz="36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Algerian" panose="04020705040A02060702" pitchFamily="82" charset="0"/>
                <a:ea typeface="더페이스샵 잉크립퀴드체" panose="03050503000000000000" pitchFamily="66" charset="-127"/>
              </a:rPr>
              <a:t>S</a:t>
            </a:r>
            <a:r>
              <a:rPr lang="en-US" altLang="ko-KR" sz="12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Algerian" panose="04020705040A02060702" pitchFamily="82" charset="0"/>
                <a:ea typeface="더페이스샵 잉크립퀴드체" panose="03050503000000000000" pitchFamily="66" charset="-127"/>
              </a:rPr>
              <a:t>MART </a:t>
            </a:r>
          </a:p>
          <a:p>
            <a:pPr algn="ctr" eaLnBrk="1" hangingPunct="1">
              <a:spcBef>
                <a:spcPts val="0"/>
              </a:spcBef>
              <a:defRPr/>
            </a:pPr>
            <a:r>
              <a:rPr lang="en-US" altLang="ko-KR" sz="12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Algerian" panose="04020705040A02060702" pitchFamily="82" charset="0"/>
                <a:ea typeface="더페이스샵 잉크립퀴드체" panose="03050503000000000000" pitchFamily="66" charset="-127"/>
              </a:rPr>
              <a:t>FARM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F5D4F3-567E-4BAD-98FC-65671B13919B}"/>
              </a:ext>
            </a:extLst>
          </p:cNvPr>
          <p:cNvSpPr/>
          <p:nvPr/>
        </p:nvSpPr>
        <p:spPr>
          <a:xfrm>
            <a:off x="4235629" y="3806441"/>
            <a:ext cx="1224136" cy="830997"/>
          </a:xfrm>
          <a:prstGeom prst="rect">
            <a:avLst/>
          </a:prstGeom>
          <a:scene3d>
            <a:camera prst="isometricRightUp">
              <a:rot lat="2363383" lon="19641938" rev="123799"/>
            </a:camera>
            <a:lightRig rig="threePt" dir="t"/>
          </a:scene3d>
        </p:spPr>
        <p:txBody>
          <a:bodyPr>
            <a:spAutoFit/>
          </a:bodyPr>
          <a:lstStyle/>
          <a:p>
            <a:pPr algn="ctr" eaLnBrk="1" hangingPunct="1">
              <a:spcBef>
                <a:spcPts val="0"/>
              </a:spcBef>
              <a:defRPr/>
            </a:pPr>
            <a:r>
              <a:rPr lang="en-US" altLang="ko-KR" sz="36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Algerian" panose="04020705040A02060702" pitchFamily="82" charset="0"/>
                <a:ea typeface="더페이스샵 잉크립퀴드체" panose="03050503000000000000" pitchFamily="66" charset="-127"/>
              </a:rPr>
              <a:t>S</a:t>
            </a:r>
            <a:r>
              <a:rPr lang="en-US" altLang="ko-KR" sz="12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Algerian" panose="04020705040A02060702" pitchFamily="82" charset="0"/>
                <a:ea typeface="더페이스샵 잉크립퀴드체" panose="03050503000000000000" pitchFamily="66" charset="-127"/>
              </a:rPr>
              <a:t>MART </a:t>
            </a:r>
          </a:p>
          <a:p>
            <a:pPr algn="ctr" eaLnBrk="1" hangingPunct="1">
              <a:spcBef>
                <a:spcPts val="0"/>
              </a:spcBef>
              <a:defRPr/>
            </a:pPr>
            <a:r>
              <a:rPr lang="en-US" altLang="ko-KR" sz="12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Algerian" panose="04020705040A02060702" pitchFamily="82" charset="0"/>
                <a:ea typeface="더페이스샵 잉크립퀴드체" panose="03050503000000000000" pitchFamily="66" charset="-127"/>
              </a:rPr>
              <a:t>FARM</a:t>
            </a:r>
          </a:p>
        </p:txBody>
      </p:sp>
    </p:spTree>
    <p:extLst>
      <p:ext uri="{BB962C8B-B14F-4D97-AF65-F5344CB8AC3E}">
        <p14:creationId xmlns:p14="http://schemas.microsoft.com/office/powerpoint/2010/main" val="3476672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코드 소개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0" y="3719512"/>
            <a:ext cx="12192000" cy="95250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52256"/>
            <a:ext cx="8335625" cy="252466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33048" y="1690638"/>
            <a:ext cx="5258951" cy="762097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4507" y="3947939"/>
            <a:ext cx="3848637" cy="2505424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38366" y="3881195"/>
            <a:ext cx="3715268" cy="27817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019262" y="3814557"/>
            <a:ext cx="4172738" cy="2943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코드 소개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0" y="3719512"/>
            <a:ext cx="12192000" cy="95250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066554"/>
            <a:ext cx="6563640" cy="258176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904830"/>
            <a:ext cx="4658375" cy="295317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95355" y="3876149"/>
            <a:ext cx="6906588" cy="29818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애로사항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7"/>
          <p:cNvSpPr/>
          <p:nvPr/>
        </p:nvSpPr>
        <p:spPr>
          <a:xfrm>
            <a:off x="1113028" y="1625492"/>
            <a:ext cx="3344672" cy="431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endParaRPr lang="ko-KR" altLang="en-US" sz="15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2455" y="1414055"/>
            <a:ext cx="6544588" cy="4420413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61912" y="1676242"/>
            <a:ext cx="5030088" cy="3524563"/>
          </a:xfrm>
          <a:prstGeom prst="rect">
            <a:avLst/>
          </a:prstGeom>
        </p:spPr>
      </p:pic>
      <p:sp>
        <p:nvSpPr>
          <p:cNvPr id="57" name="직사각형 56"/>
          <p:cNvSpPr/>
          <p:nvPr/>
        </p:nvSpPr>
        <p:spPr>
          <a:xfrm>
            <a:off x="7781925" y="1947862"/>
            <a:ext cx="1095374" cy="2571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7296148" y="5795962"/>
            <a:ext cx="4619626" cy="641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https://github.com/labory4302/SmartFarm/tree/master/Embedded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AWS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기능 소개</a:t>
            </a:r>
            <a:endParaRPr lang="en-US" altLang="ko-KR" sz="2400" b="1" i="1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02426" y="1921367"/>
            <a:ext cx="1212590" cy="1212590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45799" y="2248474"/>
            <a:ext cx="449670" cy="449670"/>
          </a:xfrm>
          <a:prstGeom prst="rect">
            <a:avLst/>
          </a:prstGeom>
          <a:effectLst/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48217" y="4764560"/>
            <a:ext cx="992119" cy="992119"/>
          </a:xfrm>
          <a:prstGeom prst="rect">
            <a:avLst/>
          </a:prstGeom>
          <a:effectLst/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61841" y="4718651"/>
            <a:ext cx="1102355" cy="1102355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794793" y="2076675"/>
            <a:ext cx="1102355" cy="1102355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7" name="화살표: 오른쪽 16"/>
          <p:cNvSpPr/>
          <p:nvPr/>
        </p:nvSpPr>
        <p:spPr>
          <a:xfrm rot="10800000">
            <a:off x="5743736" y="2280771"/>
            <a:ext cx="704527" cy="254092"/>
          </a:xfrm>
          <a:prstGeom prst="rightArrow">
            <a:avLst>
              <a:gd name="adj1" fmla="val 50000"/>
              <a:gd name="adj2" fmla="val 50000"/>
            </a:avLst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화살표: 오른쪽 17"/>
          <p:cNvSpPr/>
          <p:nvPr/>
        </p:nvSpPr>
        <p:spPr>
          <a:xfrm rot="10800000">
            <a:off x="5743737" y="5089832"/>
            <a:ext cx="704527" cy="254092"/>
          </a:xfrm>
          <a:prstGeom prst="rightArrow">
            <a:avLst>
              <a:gd name="adj1" fmla="val 50000"/>
              <a:gd name="adj2" fmla="val 50000"/>
            </a:avLst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48269" y="4870320"/>
            <a:ext cx="449670" cy="449670"/>
          </a:xfrm>
          <a:prstGeom prst="rect">
            <a:avLst/>
          </a:prstGeom>
          <a:effectLst/>
        </p:spPr>
      </p:pic>
      <p:sp>
        <p:nvSpPr>
          <p:cNvPr id="21" name="화살표: 오른쪽 20"/>
          <p:cNvSpPr/>
          <p:nvPr/>
        </p:nvSpPr>
        <p:spPr>
          <a:xfrm rot="16200000">
            <a:off x="3362486" y="3654217"/>
            <a:ext cx="704527" cy="254092"/>
          </a:xfrm>
          <a:prstGeom prst="rightArrow">
            <a:avLst>
              <a:gd name="adj1" fmla="val 50000"/>
              <a:gd name="adj2" fmla="val 50000"/>
            </a:avLst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1561" y="176655"/>
            <a:ext cx="9000002" cy="1037340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4102" y="1325456"/>
            <a:ext cx="3832504" cy="5385709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1795463" y="3100381"/>
            <a:ext cx="2590799" cy="133350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19286" y="3371850"/>
            <a:ext cx="2590799" cy="13335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500561" y="871533"/>
            <a:ext cx="2590799" cy="13335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76218" y="1890426"/>
            <a:ext cx="4534532" cy="4105848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안드로이드 내부 데이터 제어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0585" y="2866946"/>
            <a:ext cx="5658639" cy="1124106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94807" y="1355489"/>
            <a:ext cx="3820067" cy="5340585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어플리케이션 강제종료 핸들링 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6089" y="1454083"/>
            <a:ext cx="3029372" cy="933580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1252" y="2767831"/>
            <a:ext cx="4877480" cy="3439005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69797" y="3190841"/>
            <a:ext cx="4820322" cy="476316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카카오 채널 관리자</a:t>
            </a: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카카오</a:t>
            </a: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i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오픈빌더 사용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36314" y="1468966"/>
            <a:ext cx="2177168" cy="4476748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6251" y="1504949"/>
            <a:ext cx="4057746" cy="3429000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55182" y="1493828"/>
            <a:ext cx="2884936" cy="4800933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3B1F318-E202-499E-93DB-D15C1973F2DB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안드로이드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E540461-3634-40DE-BDB5-CBCD6B152380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13177DF5-F19C-443A-8751-2B5E08131C3B}"/>
              </a:ext>
            </a:extLst>
          </p:cNvPr>
          <p:cNvGrpSpPr/>
          <p:nvPr/>
        </p:nvGrpSpPr>
        <p:grpSpPr>
          <a:xfrm>
            <a:off x="4289108" y="2422691"/>
            <a:ext cx="3613784" cy="3377840"/>
            <a:chOff x="4278569" y="2169104"/>
            <a:chExt cx="3613784" cy="3377840"/>
          </a:xfrm>
        </p:grpSpPr>
        <p:sp>
          <p:nvSpPr>
            <p:cNvPr id="7" name="Oval 2">
              <a:extLst>
                <a:ext uri="{FF2B5EF4-FFF2-40B4-BE49-F238E27FC236}">
                  <a16:creationId xmlns:a16="http://schemas.microsoft.com/office/drawing/2014/main" id="{BDC9CAE7-AED1-4F46-A071-DF500F47F596}"/>
                </a:ext>
              </a:extLst>
            </p:cNvPr>
            <p:cNvSpPr/>
            <p:nvPr/>
          </p:nvSpPr>
          <p:spPr>
            <a:xfrm>
              <a:off x="6594644" y="2170573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2">
              <a:extLst>
                <a:ext uri="{FF2B5EF4-FFF2-40B4-BE49-F238E27FC236}">
                  <a16:creationId xmlns:a16="http://schemas.microsoft.com/office/drawing/2014/main" id="{0EBB1341-AEC0-4368-924D-5D86DA931414}"/>
                </a:ext>
              </a:extLst>
            </p:cNvPr>
            <p:cNvSpPr/>
            <p:nvPr/>
          </p:nvSpPr>
          <p:spPr>
            <a:xfrm rot="4500000">
              <a:off x="6581149" y="3533234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Oval 2">
              <a:extLst>
                <a:ext uri="{FF2B5EF4-FFF2-40B4-BE49-F238E27FC236}">
                  <a16:creationId xmlns:a16="http://schemas.microsoft.com/office/drawing/2014/main" id="{86677D0C-A7FB-4F40-B57F-A4FD7F9EE691}"/>
                </a:ext>
              </a:extLst>
            </p:cNvPr>
            <p:cNvSpPr/>
            <p:nvPr/>
          </p:nvSpPr>
          <p:spPr>
            <a:xfrm rot="17400000">
              <a:off x="5354226" y="1820275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Oval 2">
              <a:extLst>
                <a:ext uri="{FF2B5EF4-FFF2-40B4-BE49-F238E27FC236}">
                  <a16:creationId xmlns:a16="http://schemas.microsoft.com/office/drawing/2014/main" id="{F8D70BA9-D6CE-44D7-B974-A82B364D954C}"/>
                </a:ext>
              </a:extLst>
            </p:cNvPr>
            <p:cNvSpPr/>
            <p:nvPr/>
          </p:nvSpPr>
          <p:spPr>
            <a:xfrm rot="13500000">
              <a:off x="4627398" y="2781358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Oval 2">
              <a:extLst>
                <a:ext uri="{FF2B5EF4-FFF2-40B4-BE49-F238E27FC236}">
                  <a16:creationId xmlns:a16="http://schemas.microsoft.com/office/drawing/2014/main" id="{4D7BAD97-8539-46CB-A8B4-5044FC33239A}"/>
                </a:ext>
              </a:extLst>
            </p:cNvPr>
            <p:cNvSpPr/>
            <p:nvPr/>
          </p:nvSpPr>
          <p:spPr>
            <a:xfrm rot="9000000">
              <a:off x="5302400" y="3886911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91A89D5E-214C-4E35-82D7-8C58FDBEB1A7}"/>
                </a:ext>
              </a:extLst>
            </p:cNvPr>
            <p:cNvSpPr/>
            <p:nvPr/>
          </p:nvSpPr>
          <p:spPr>
            <a:xfrm>
              <a:off x="5599821" y="3071943"/>
              <a:ext cx="1223389" cy="1223389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09DCF81-5FE0-4C20-871D-ABB80671C009}"/>
              </a:ext>
            </a:extLst>
          </p:cNvPr>
          <p:cNvSpPr txBox="1"/>
          <p:nvPr/>
        </p:nvSpPr>
        <p:spPr>
          <a:xfrm>
            <a:off x="2796107" y="4512667"/>
            <a:ext cx="3375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Foreground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88474A-4612-4577-B274-7EB55C55FC24}"/>
              </a:ext>
            </a:extLst>
          </p:cNvPr>
          <p:cNvSpPr txBox="1"/>
          <p:nvPr/>
        </p:nvSpPr>
        <p:spPr>
          <a:xfrm>
            <a:off x="7877223" y="4126013"/>
            <a:ext cx="3375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dirty="0">
                <a:solidFill>
                  <a:srgbClr val="222222"/>
                </a:solidFill>
                <a:effectLst/>
              </a:rPr>
              <a:t>Storage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61567C-1F27-4067-8B53-AE991D445112}"/>
              </a:ext>
            </a:extLst>
          </p:cNvPr>
          <p:cNvSpPr txBox="1"/>
          <p:nvPr/>
        </p:nvSpPr>
        <p:spPr>
          <a:xfrm>
            <a:off x="1573005" y="2695631"/>
            <a:ext cx="3378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Parsing, Crawling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43D72C-4941-4FA4-A33A-4F1D7C3A6869}"/>
              </a:ext>
            </a:extLst>
          </p:cNvPr>
          <p:cNvSpPr txBox="1"/>
          <p:nvPr/>
        </p:nvSpPr>
        <p:spPr>
          <a:xfrm>
            <a:off x="8096963" y="2466700"/>
            <a:ext cx="213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Thread,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Hanlder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</a:p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AsyncTask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0D62AD-54E7-43B2-82F1-8081F10061E4}"/>
              </a:ext>
            </a:extLst>
          </p:cNvPr>
          <p:cNvSpPr txBox="1"/>
          <p:nvPr/>
        </p:nvSpPr>
        <p:spPr>
          <a:xfrm>
            <a:off x="7041585" y="5182065"/>
            <a:ext cx="3367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dirty="0">
                <a:solidFill>
                  <a:srgbClr val="222222"/>
                </a:solidFill>
                <a:effectLst/>
              </a:rPr>
              <a:t>Thumbnail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Rectangle 33">
            <a:extLst>
              <a:ext uri="{FF2B5EF4-FFF2-40B4-BE49-F238E27FC236}">
                <a16:creationId xmlns:a16="http://schemas.microsoft.com/office/drawing/2014/main" id="{517FA25F-9076-44A1-A977-6416DA0ADF33}"/>
              </a:ext>
            </a:extLst>
          </p:cNvPr>
          <p:cNvSpPr/>
          <p:nvPr/>
        </p:nvSpPr>
        <p:spPr>
          <a:xfrm>
            <a:off x="4483856" y="2254384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1" name="Rectangle 34">
            <a:extLst>
              <a:ext uri="{FF2B5EF4-FFF2-40B4-BE49-F238E27FC236}">
                <a16:creationId xmlns:a16="http://schemas.microsoft.com/office/drawing/2014/main" id="{628E3982-6B4D-4597-8C1C-E1EA29E2173F}"/>
              </a:ext>
            </a:extLst>
          </p:cNvPr>
          <p:cNvSpPr/>
          <p:nvPr/>
        </p:nvSpPr>
        <p:spPr>
          <a:xfrm>
            <a:off x="3805579" y="4112268"/>
            <a:ext cx="386384" cy="36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2" name="Rectangle 35">
            <a:extLst>
              <a:ext uri="{FF2B5EF4-FFF2-40B4-BE49-F238E27FC236}">
                <a16:creationId xmlns:a16="http://schemas.microsoft.com/office/drawing/2014/main" id="{4F99FE0B-34DD-4170-8B63-CA5318DB1B3A}"/>
              </a:ext>
            </a:extLst>
          </p:cNvPr>
          <p:cNvSpPr/>
          <p:nvPr/>
        </p:nvSpPr>
        <p:spPr>
          <a:xfrm>
            <a:off x="6641817" y="5237769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3" name="Rectangle 36">
            <a:extLst>
              <a:ext uri="{FF2B5EF4-FFF2-40B4-BE49-F238E27FC236}">
                <a16:creationId xmlns:a16="http://schemas.microsoft.com/office/drawing/2014/main" id="{CA0226C4-D854-4AA1-881E-186C67C32AF7}"/>
              </a:ext>
            </a:extLst>
          </p:cNvPr>
          <p:cNvSpPr/>
          <p:nvPr/>
        </p:nvSpPr>
        <p:spPr>
          <a:xfrm>
            <a:off x="7639069" y="2167471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Rectangle 37">
            <a:extLst>
              <a:ext uri="{FF2B5EF4-FFF2-40B4-BE49-F238E27FC236}">
                <a16:creationId xmlns:a16="http://schemas.microsoft.com/office/drawing/2014/main" id="{D1D12CEC-17C9-4FA4-B62D-AE6AFB560308}"/>
              </a:ext>
            </a:extLst>
          </p:cNvPr>
          <p:cNvSpPr/>
          <p:nvPr/>
        </p:nvSpPr>
        <p:spPr>
          <a:xfrm>
            <a:off x="7989899" y="3668984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02</a:t>
            </a:r>
            <a:endParaRPr lang="ko-KR" altLang="en-US" sz="1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CA28E4F-C4A8-40E2-BBC5-A8B80F357E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46" y="3600119"/>
            <a:ext cx="638411" cy="6384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3701695-471B-443F-BA13-1331CBCB10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627" y="3817034"/>
            <a:ext cx="515464" cy="51546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849CF99-372B-41E1-8AF3-50FF8E9C68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512" y="4365104"/>
            <a:ext cx="463557" cy="4635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461C56-4717-4079-B5DD-E0C8F1F22E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37" y="4949869"/>
            <a:ext cx="604037" cy="60403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E3F9C5D-316F-4A5E-A4AC-F655169FB2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577" y="2632089"/>
            <a:ext cx="579588" cy="5795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CA5352D-6AA6-4105-B65B-2B127C7AF9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294" y="2561781"/>
            <a:ext cx="509833" cy="50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32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2B1552-3667-40F9-A7CE-3C647D1F536F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딥러닝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4C5ACB-F179-479C-9A07-91E776DBDFA6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7A7A5D0-87D9-4415-9133-F64DF2F6F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402" y="3429000"/>
            <a:ext cx="4728571" cy="284028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9C84A44-7075-44A1-A2D5-37B4C991EFAD}"/>
              </a:ext>
            </a:extLst>
          </p:cNvPr>
          <p:cNvSpPr/>
          <p:nvPr/>
        </p:nvSpPr>
        <p:spPr>
          <a:xfrm>
            <a:off x="5616242" y="1387748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CNN</a:t>
            </a:r>
            <a:endParaRPr lang="ko-KR" altLang="en-US" sz="2000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8C23FB16-73AB-4F7F-8131-01DA710C10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05584" y="860414"/>
            <a:ext cx="836130" cy="2916529"/>
          </a:xfrm>
          <a:prstGeom prst="bentConnector3">
            <a:avLst>
              <a:gd name="adj1" fmla="val 50000"/>
            </a:avLst>
          </a:prstGeom>
          <a:ln w="762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7F9177F-3F20-44A6-8DC2-43435866C82E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68067" y="2320754"/>
            <a:ext cx="2870417" cy="434194"/>
          </a:xfrm>
          <a:prstGeom prst="bentConnector2">
            <a:avLst/>
          </a:prstGeom>
          <a:ln w="762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73CBB4-B07C-4244-9825-12CCD9CBF14D}"/>
              </a:ext>
            </a:extLst>
          </p:cNvPr>
          <p:cNvSpPr txBox="1"/>
          <p:nvPr/>
        </p:nvSpPr>
        <p:spPr>
          <a:xfrm>
            <a:off x="8211578" y="2754948"/>
            <a:ext cx="179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0" dirty="0">
                <a:solidFill>
                  <a:srgbClr val="000000"/>
                </a:solidFill>
                <a:effectLst/>
              </a:rPr>
              <a:t>Pooling layer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33561-2C16-4D05-8168-A97B86F652DC}"/>
              </a:ext>
            </a:extLst>
          </p:cNvPr>
          <p:cNvSpPr txBox="1"/>
          <p:nvPr/>
        </p:nvSpPr>
        <p:spPr>
          <a:xfrm>
            <a:off x="2415225" y="2754948"/>
            <a:ext cx="240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0" dirty="0">
                <a:solidFill>
                  <a:srgbClr val="000000"/>
                </a:solidFill>
                <a:effectLst/>
              </a:rPr>
              <a:t>Convolution layer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3322B1-7D27-45F6-9DE5-5C78D4E03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28" y="3268555"/>
            <a:ext cx="4099618" cy="299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75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/>
          <p:cNvSpPr/>
          <p:nvPr/>
        </p:nvSpPr>
        <p:spPr>
          <a:xfrm>
            <a:off x="71796" y="143638"/>
            <a:ext cx="2567223" cy="827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</a:rPr>
              <a:t>Contents</a:t>
            </a:r>
            <a:endParaRPr lang="ko-KR" altLang="en-US" sz="66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00" name="직선 연결선 99"/>
          <p:cNvCxnSpPr/>
          <p:nvPr/>
        </p:nvCxnSpPr>
        <p:spPr>
          <a:xfrm rot="10800000">
            <a:off x="0" y="3059233"/>
            <a:ext cx="3600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16ED94-6D27-44BE-B52C-28E053E024CD}"/>
              </a:ext>
            </a:extLst>
          </p:cNvPr>
          <p:cNvCxnSpPr/>
          <p:nvPr/>
        </p:nvCxnSpPr>
        <p:spPr>
          <a:xfrm rot="10800000">
            <a:off x="0" y="1659669"/>
            <a:ext cx="3600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093CDE-5BAC-4588-AB80-D4C3574A8D83}"/>
              </a:ext>
            </a:extLst>
          </p:cNvPr>
          <p:cNvCxnSpPr/>
          <p:nvPr/>
        </p:nvCxnSpPr>
        <p:spPr>
          <a:xfrm rot="10800000">
            <a:off x="0" y="4458797"/>
            <a:ext cx="3600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1AE6E3-0472-4935-AE5B-BC72C064F754}"/>
              </a:ext>
            </a:extLst>
          </p:cNvPr>
          <p:cNvSpPr/>
          <p:nvPr/>
        </p:nvSpPr>
        <p:spPr>
          <a:xfrm>
            <a:off x="4672792" y="1331983"/>
            <a:ext cx="221248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기획의도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6DB659-24BB-4951-92BD-13A416580575}"/>
              </a:ext>
            </a:extLst>
          </p:cNvPr>
          <p:cNvCxnSpPr/>
          <p:nvPr/>
        </p:nvCxnSpPr>
        <p:spPr>
          <a:xfrm>
            <a:off x="8592000" y="1659669"/>
            <a:ext cx="3600000" cy="0"/>
          </a:xfrm>
          <a:prstGeom prst="line">
            <a:avLst/>
          </a:prstGeom>
          <a:ln>
            <a:solidFill>
              <a:srgbClr val="39BD3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B57D5B-1925-4DF7-A70C-80E3C842F485}"/>
              </a:ext>
            </a:extLst>
          </p:cNvPr>
          <p:cNvCxnSpPr/>
          <p:nvPr/>
        </p:nvCxnSpPr>
        <p:spPr>
          <a:xfrm>
            <a:off x="8592000" y="3150325"/>
            <a:ext cx="3600000" cy="0"/>
          </a:xfrm>
          <a:prstGeom prst="line">
            <a:avLst/>
          </a:prstGeom>
          <a:ln>
            <a:solidFill>
              <a:srgbClr val="39BD3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774F6A3-EBB8-4DD3-BCB0-6CFAAA170EE0}"/>
              </a:ext>
            </a:extLst>
          </p:cNvPr>
          <p:cNvCxnSpPr/>
          <p:nvPr/>
        </p:nvCxnSpPr>
        <p:spPr>
          <a:xfrm>
            <a:off x="8592000" y="4458797"/>
            <a:ext cx="3600000" cy="0"/>
          </a:xfrm>
          <a:prstGeom prst="line">
            <a:avLst/>
          </a:prstGeom>
          <a:ln>
            <a:solidFill>
              <a:srgbClr val="39BD3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EA41F9-84E4-4E1C-BCE9-150C678E1266}"/>
              </a:ext>
            </a:extLst>
          </p:cNvPr>
          <p:cNvSpPr/>
          <p:nvPr/>
        </p:nvSpPr>
        <p:spPr>
          <a:xfrm>
            <a:off x="5278028" y="4131111"/>
            <a:ext cx="163594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기능소개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FF696F-D245-4637-968F-236F71753834}"/>
              </a:ext>
            </a:extLst>
          </p:cNvPr>
          <p:cNvSpPr/>
          <p:nvPr/>
        </p:nvSpPr>
        <p:spPr>
          <a:xfrm>
            <a:off x="5372470" y="2722123"/>
            <a:ext cx="144706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앱 소개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9744601-B9F3-4EE5-94D1-D3450AE3F2EE}"/>
              </a:ext>
            </a:extLst>
          </p:cNvPr>
          <p:cNvCxnSpPr/>
          <p:nvPr/>
        </p:nvCxnSpPr>
        <p:spPr>
          <a:xfrm rot="10800000">
            <a:off x="0" y="5824006"/>
            <a:ext cx="3600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B881756-F7A4-4661-863B-1DD682CE14EE}"/>
              </a:ext>
            </a:extLst>
          </p:cNvPr>
          <p:cNvCxnSpPr/>
          <p:nvPr/>
        </p:nvCxnSpPr>
        <p:spPr>
          <a:xfrm>
            <a:off x="8592000" y="5824006"/>
            <a:ext cx="3600000" cy="0"/>
          </a:xfrm>
          <a:prstGeom prst="line">
            <a:avLst/>
          </a:prstGeom>
          <a:ln>
            <a:solidFill>
              <a:srgbClr val="39BD3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E58B02-28D7-4A88-8EC5-37936E85B3E3}"/>
              </a:ext>
            </a:extLst>
          </p:cNvPr>
          <p:cNvSpPr/>
          <p:nvPr/>
        </p:nvSpPr>
        <p:spPr>
          <a:xfrm>
            <a:off x="4500799" y="5521251"/>
            <a:ext cx="30305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시연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387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5D4BFB-74A8-43B9-9F34-1E462F2BB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8" y="1395413"/>
            <a:ext cx="10958864" cy="47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93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30FD79-8C4F-4B1C-B89F-D3B99C9D6301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딥러닝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9CFBBA-2C61-4EDA-9A68-EC8E2EABE0F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30CA059-DFD6-4CF6-AEA5-856A4B599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268" y="1857082"/>
            <a:ext cx="3245016" cy="40743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ACCE52-7857-409E-8377-6DF33A9D1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747" y="1857082"/>
            <a:ext cx="3045802" cy="40743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C47F45-66B1-484F-A801-17CC4D9E5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04" y="1729204"/>
            <a:ext cx="3045802" cy="429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22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30FD79-8C4F-4B1C-B89F-D3B99C9D6301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딥러닝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9CFBBA-2C61-4EDA-9A68-EC8E2EABE0F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AB41C1C-7336-4DC9-B95C-A75556A2E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01" y="2599787"/>
            <a:ext cx="3825025" cy="25466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09CC21-71BC-4097-B972-6C2FB8A8B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218" y="2298401"/>
            <a:ext cx="5791200" cy="31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40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30FD79-8C4F-4B1C-B89F-D3B99C9D6301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딥러닝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9CFBBA-2C61-4EDA-9A68-EC8E2EABE0F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DB223E1-9EB2-436C-A735-6802536C5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44" y="2048482"/>
            <a:ext cx="4654910" cy="39883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1F5440-703A-4327-8803-FC33D3349C7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786" y="2048015"/>
            <a:ext cx="4654800" cy="398880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516DB1A-E9D7-477D-91C5-B9A3517F579B}"/>
              </a:ext>
            </a:extLst>
          </p:cNvPr>
          <p:cNvSpPr/>
          <p:nvPr/>
        </p:nvSpPr>
        <p:spPr>
          <a:xfrm>
            <a:off x="5947212" y="3626963"/>
            <a:ext cx="521616" cy="671652"/>
          </a:xfrm>
          <a:prstGeom prst="rightArrow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92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30FD79-8C4F-4B1C-B89F-D3B99C9D6301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딥러닝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9CFBBA-2C61-4EDA-9A68-EC8E2EABE0F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0A0721F-ED6E-40E5-9C66-13E8F1602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386" y="2882338"/>
            <a:ext cx="9820275" cy="3057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B5D8F-33B2-4DED-A4AB-BC92B99AAD73}"/>
              </a:ext>
            </a:extLst>
          </p:cNvPr>
          <p:cNvSpPr txBox="1"/>
          <p:nvPr/>
        </p:nvSpPr>
        <p:spPr>
          <a:xfrm>
            <a:off x="8861196" y="1260736"/>
            <a:ext cx="22797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콩  </a:t>
            </a:r>
            <a:r>
              <a:rPr lang="en-US" altLang="ko-KR" dirty="0"/>
              <a:t>: 500g(</a:t>
            </a:r>
            <a:r>
              <a:rPr lang="ko-KR" altLang="en-US" dirty="0"/>
              <a:t>단위 </a:t>
            </a:r>
            <a:r>
              <a:rPr lang="en-US" altLang="ko-KR" dirty="0"/>
              <a:t>: </a:t>
            </a:r>
            <a:r>
              <a:rPr lang="ko-KR" altLang="en-US" dirty="0"/>
              <a:t>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쌀  </a:t>
            </a:r>
            <a:r>
              <a:rPr lang="en-US" altLang="ko-KR" dirty="0"/>
              <a:t>: 20kg</a:t>
            </a:r>
          </a:p>
          <a:p>
            <a:r>
              <a:rPr lang="ko-KR" altLang="en-US" dirty="0"/>
              <a:t>딸기  </a:t>
            </a:r>
            <a:r>
              <a:rPr lang="en-US" altLang="ko-KR" dirty="0"/>
              <a:t>: 100g</a:t>
            </a:r>
          </a:p>
          <a:p>
            <a:r>
              <a:rPr lang="ko-KR" altLang="en-US" dirty="0"/>
              <a:t>붉은 고추 </a:t>
            </a:r>
            <a:r>
              <a:rPr lang="en-US" altLang="ko-KR" dirty="0"/>
              <a:t>: 100g</a:t>
            </a:r>
          </a:p>
          <a:p>
            <a:r>
              <a:rPr lang="ko-KR" altLang="en-US" dirty="0"/>
              <a:t>배추 </a:t>
            </a:r>
            <a:r>
              <a:rPr lang="en-US" altLang="ko-KR" dirty="0"/>
              <a:t>: 1</a:t>
            </a:r>
            <a:r>
              <a:rPr lang="ko-KR" altLang="en-US" dirty="0"/>
              <a:t>포기</a:t>
            </a:r>
          </a:p>
        </p:txBody>
      </p:sp>
    </p:spTree>
    <p:extLst>
      <p:ext uri="{BB962C8B-B14F-4D97-AF65-F5344CB8AC3E}">
        <p14:creationId xmlns:p14="http://schemas.microsoft.com/office/powerpoint/2010/main" val="666777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30FD79-8C4F-4B1C-B89F-D3B99C9D6301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딥러닝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9CFBBA-2C61-4EDA-9A68-EC8E2EABE0F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486538E-CA2A-4669-A6AC-507FF5006AF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45033" y="1430161"/>
            <a:ext cx="1148400" cy="1148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33B8208-8F57-4128-A55C-6B6BCC61FB41}"/>
              </a:ext>
            </a:extLst>
          </p:cNvPr>
          <p:cNvSpPr/>
          <p:nvPr/>
        </p:nvSpPr>
        <p:spPr>
          <a:xfrm>
            <a:off x="5808168" y="1723943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배추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49B03A9-CE44-4E3C-BBFA-587AA1635D43}"/>
              </a:ext>
            </a:extLst>
          </p:cNvPr>
          <p:cNvSpPr/>
          <p:nvPr/>
        </p:nvSpPr>
        <p:spPr>
          <a:xfrm>
            <a:off x="5808167" y="3303231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고추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F461AF5-4A6B-42AE-8A74-BDCE95AFA666}"/>
              </a:ext>
            </a:extLst>
          </p:cNvPr>
          <p:cNvSpPr/>
          <p:nvPr/>
        </p:nvSpPr>
        <p:spPr>
          <a:xfrm>
            <a:off x="9294553" y="1671206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정상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ECD03EB-A1F2-4CDE-AA1F-375D86E02519}"/>
              </a:ext>
            </a:extLst>
          </p:cNvPr>
          <p:cNvSpPr/>
          <p:nvPr/>
        </p:nvSpPr>
        <p:spPr>
          <a:xfrm>
            <a:off x="6311142" y="2601157"/>
            <a:ext cx="98295" cy="949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28034C4-2F57-4959-92B4-871A1F8F6394}"/>
              </a:ext>
            </a:extLst>
          </p:cNvPr>
          <p:cNvSpPr/>
          <p:nvPr/>
        </p:nvSpPr>
        <p:spPr>
          <a:xfrm>
            <a:off x="6311142" y="2786395"/>
            <a:ext cx="98295" cy="949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6942EE3-6C1F-46C0-8487-194B4397B2FF}"/>
              </a:ext>
            </a:extLst>
          </p:cNvPr>
          <p:cNvSpPr/>
          <p:nvPr/>
        </p:nvSpPr>
        <p:spPr>
          <a:xfrm>
            <a:off x="6311142" y="2958312"/>
            <a:ext cx="98295" cy="949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8373920-0E42-4D75-9E8E-59F625A9FE49}"/>
              </a:ext>
            </a:extLst>
          </p:cNvPr>
          <p:cNvSpPr/>
          <p:nvPr/>
        </p:nvSpPr>
        <p:spPr>
          <a:xfrm>
            <a:off x="5806946" y="4341972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딸기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BEBBD79-2166-4ADC-811F-B72EFFA5F09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08231" y="3206665"/>
            <a:ext cx="1148400" cy="1148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E785264-864B-44A1-ACAC-E371EF91526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4422" y="2384112"/>
            <a:ext cx="1148400" cy="1148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9F4E807-F2B1-477E-8C48-4142F89DC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739" y="5122177"/>
            <a:ext cx="1148422" cy="11484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DFEF11C-62B8-4C0C-B685-74821594533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76397" y="3896919"/>
            <a:ext cx="1148400" cy="1148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026DB26-61A9-448E-9AC5-1414C099C633}"/>
              </a:ext>
            </a:extLst>
          </p:cNvPr>
          <p:cNvCxnSpPr>
            <a:cxnSpLocks/>
            <a:stCxn id="3" idx="6"/>
            <a:endCxn id="6" idx="2"/>
          </p:cNvCxnSpPr>
          <p:nvPr/>
        </p:nvCxnSpPr>
        <p:spPr>
          <a:xfrm>
            <a:off x="3293433" y="2004361"/>
            <a:ext cx="2514735" cy="113948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8D1B4C8-9787-4E59-B32F-7E7B09F608DF}"/>
              </a:ext>
            </a:extLst>
          </p:cNvPr>
          <p:cNvCxnSpPr>
            <a:cxnSpLocks/>
            <a:stCxn id="43" idx="6"/>
            <a:endCxn id="14" idx="1"/>
          </p:cNvCxnSpPr>
          <p:nvPr/>
        </p:nvCxnSpPr>
        <p:spPr>
          <a:xfrm>
            <a:off x="1902822" y="2958312"/>
            <a:ext cx="4064065" cy="460426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DA925BB7-5135-471A-9360-14A5430DE933}"/>
              </a:ext>
            </a:extLst>
          </p:cNvPr>
          <p:cNvSpPr/>
          <p:nvPr/>
        </p:nvSpPr>
        <p:spPr>
          <a:xfrm>
            <a:off x="5806945" y="5347173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벼</a:t>
            </a:r>
            <a:endParaRPr lang="en-US" altLang="ko-KR" sz="2000" b="1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0E21D4B-7745-48EC-B8F0-1CCCCD5FB2FF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2812161" y="5696388"/>
            <a:ext cx="2994308" cy="70177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214F8F6-CA70-4938-85AA-D49675EA0734}"/>
              </a:ext>
            </a:extLst>
          </p:cNvPr>
          <p:cNvCxnSpPr>
            <a:cxnSpLocks/>
            <a:stCxn id="47" idx="6"/>
            <a:endCxn id="37" idx="2"/>
          </p:cNvCxnSpPr>
          <p:nvPr/>
        </p:nvCxnSpPr>
        <p:spPr>
          <a:xfrm>
            <a:off x="2924797" y="4471119"/>
            <a:ext cx="2882149" cy="265219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3ED168C-D61D-4F5A-82BF-4BF8D91EDF72}"/>
              </a:ext>
            </a:extLst>
          </p:cNvPr>
          <p:cNvCxnSpPr>
            <a:cxnSpLocks/>
            <a:stCxn id="41" idx="6"/>
            <a:endCxn id="14" idx="2"/>
          </p:cNvCxnSpPr>
          <p:nvPr/>
        </p:nvCxnSpPr>
        <p:spPr>
          <a:xfrm flipV="1">
            <a:off x="4256631" y="3697597"/>
            <a:ext cx="1551536" cy="83268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D4CDE10C-5B22-47A1-8A80-08A0326633BA}"/>
              </a:ext>
            </a:extLst>
          </p:cNvPr>
          <p:cNvSpPr/>
          <p:nvPr/>
        </p:nvSpPr>
        <p:spPr>
          <a:xfrm>
            <a:off x="9294553" y="2716346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뿌리 </a:t>
            </a:r>
            <a:r>
              <a:rPr lang="ko-KR" altLang="en-US" b="1" dirty="0" err="1"/>
              <a:t>혹병</a:t>
            </a:r>
            <a:endParaRPr lang="ko-KR" altLang="en-US" b="1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BA67822-1C19-4D15-B465-0FF9D4ED81AA}"/>
              </a:ext>
            </a:extLst>
          </p:cNvPr>
          <p:cNvSpPr/>
          <p:nvPr/>
        </p:nvSpPr>
        <p:spPr>
          <a:xfrm>
            <a:off x="9260649" y="3938405"/>
            <a:ext cx="1249774" cy="100074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탄저병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E1299548-9275-4D77-8F41-A91141FF341D}"/>
              </a:ext>
            </a:extLst>
          </p:cNvPr>
          <p:cNvSpPr/>
          <p:nvPr/>
        </p:nvSpPr>
        <p:spPr>
          <a:xfrm>
            <a:off x="9362001" y="5281880"/>
            <a:ext cx="1083807" cy="1000744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이삭누룩병</a:t>
            </a:r>
            <a:endParaRPr lang="ko-KR" altLang="en-US" b="1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076C640-124D-4751-8FEF-57CD5A9C8EC0}"/>
              </a:ext>
            </a:extLst>
          </p:cNvPr>
          <p:cNvCxnSpPr>
            <a:cxnSpLocks/>
            <a:stCxn id="6" idx="6"/>
            <a:endCxn id="67" idx="2"/>
          </p:cNvCxnSpPr>
          <p:nvPr/>
        </p:nvCxnSpPr>
        <p:spPr>
          <a:xfrm>
            <a:off x="6891975" y="2118309"/>
            <a:ext cx="2402578" cy="992403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D8406A6-AE34-4BB7-B5C9-088F3AADBCB0}"/>
              </a:ext>
            </a:extLst>
          </p:cNvPr>
          <p:cNvCxnSpPr>
            <a:cxnSpLocks/>
            <a:stCxn id="14" idx="6"/>
            <a:endCxn id="69" idx="1"/>
          </p:cNvCxnSpPr>
          <p:nvPr/>
        </p:nvCxnSpPr>
        <p:spPr>
          <a:xfrm>
            <a:off x="6891974" y="3697597"/>
            <a:ext cx="2551700" cy="387363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973FE72-3179-44B5-B8DE-E5AA062E53B4}"/>
              </a:ext>
            </a:extLst>
          </p:cNvPr>
          <p:cNvCxnSpPr>
            <a:cxnSpLocks/>
            <a:stCxn id="55" idx="6"/>
            <a:endCxn id="70" idx="2"/>
          </p:cNvCxnSpPr>
          <p:nvPr/>
        </p:nvCxnSpPr>
        <p:spPr>
          <a:xfrm>
            <a:off x="6890752" y="5741539"/>
            <a:ext cx="2471249" cy="40713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A21A418-66C6-4B69-A296-4E83451144E2}"/>
              </a:ext>
            </a:extLst>
          </p:cNvPr>
          <p:cNvCxnSpPr>
            <a:cxnSpLocks/>
            <a:stCxn id="37" idx="6"/>
            <a:endCxn id="69" idx="2"/>
          </p:cNvCxnSpPr>
          <p:nvPr/>
        </p:nvCxnSpPr>
        <p:spPr>
          <a:xfrm flipV="1">
            <a:off x="6890753" y="4438776"/>
            <a:ext cx="2369896" cy="297562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E7A25291-97FB-40D2-8CE4-D43F457B0F3C}"/>
              </a:ext>
            </a:extLst>
          </p:cNvPr>
          <p:cNvCxnSpPr>
            <a:cxnSpLocks/>
            <a:stCxn id="14" idx="7"/>
            <a:endCxn id="16" idx="2"/>
          </p:cNvCxnSpPr>
          <p:nvPr/>
        </p:nvCxnSpPr>
        <p:spPr>
          <a:xfrm flipV="1">
            <a:off x="6733254" y="2065572"/>
            <a:ext cx="2561299" cy="1353166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231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43F2E0ED-835E-4575-890A-1D04C2D60CB8}"/>
              </a:ext>
            </a:extLst>
          </p:cNvPr>
          <p:cNvSpPr/>
          <p:nvPr/>
        </p:nvSpPr>
        <p:spPr>
          <a:xfrm>
            <a:off x="5541680" y="5095815"/>
            <a:ext cx="110864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농업 인구</a:t>
            </a:r>
            <a:endParaRPr lang="ko-KR" altLang="en-US" sz="900" dirty="0">
              <a:solidFill>
                <a:prstClr val="white">
                  <a:lumMod val="65000"/>
                </a:prstClr>
              </a:solidFill>
            </a:endParaRPr>
          </a:p>
        </p:txBody>
      </p:sp>
      <p:graphicFrame>
        <p:nvGraphicFramePr>
          <p:cNvPr id="70" name="차트 69">
            <a:extLst>
              <a:ext uri="{FF2B5EF4-FFF2-40B4-BE49-F238E27FC236}">
                <a16:creationId xmlns:a16="http://schemas.microsoft.com/office/drawing/2014/main" id="{DE9E9F55-2344-49D3-8325-DD6E6DEDC5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7116406"/>
              </p:ext>
            </p:extLst>
          </p:nvPr>
        </p:nvGraphicFramePr>
        <p:xfrm>
          <a:off x="1059935" y="1668480"/>
          <a:ext cx="10145093" cy="3649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5" name="직사각형 74"/>
          <p:cNvSpPr/>
          <p:nvPr/>
        </p:nvSpPr>
        <p:spPr>
          <a:xfrm>
            <a:off x="2770908" y="5621363"/>
            <a:ext cx="8125053" cy="888541"/>
          </a:xfrm>
          <a:prstGeom prst="rect">
            <a:avLst/>
          </a:prstGeom>
          <a:solidFill>
            <a:srgbClr val="FAFAFA">
              <a:alpha val="20000"/>
            </a:srgbClr>
          </a:solidFill>
          <a:ln w="9525">
            <a:solidFill>
              <a:srgbClr val="39B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젊은 연령층들의 귀농을 도우며</a:t>
            </a:r>
            <a:r>
              <a:rPr lang="en-US" altLang="ko-KR" sz="1200" b="1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적은 수의 노동력으로 농업의 효율을 향상시킴으로써 부족한 노동력으로도 효과적인 농업의 결과물을 낼 수 있도록 하는 것이 이 프로젝트의 근본적인 주제이다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n-ea"/>
                <a:hlinkClick r:id="rId3"/>
              </a:rPr>
              <a:t>https://www.yna.co.kr/view/AKR20200615041400055?input=1195m</a:t>
            </a:r>
            <a:endParaRPr lang="en-US" altLang="ko-KR" sz="1200" b="1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343891" y="5621362"/>
            <a:ext cx="1427018" cy="888541"/>
          </a:xfrm>
          <a:prstGeom prst="rect">
            <a:avLst/>
          </a:prstGeom>
          <a:solidFill>
            <a:srgbClr val="39BD3D"/>
          </a:solidFill>
          <a:ln w="9525">
            <a:solidFill>
              <a:srgbClr val="39B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200" b="1" kern="0" dirty="0">
                <a:solidFill>
                  <a:prstClr val="white"/>
                </a:solidFill>
              </a:rPr>
              <a:t>Check 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D2955-6144-4AA2-8F31-75FCBBC12D3F}"/>
              </a:ext>
            </a:extLst>
          </p:cNvPr>
          <p:cNvSpPr txBox="1"/>
          <p:nvPr/>
        </p:nvSpPr>
        <p:spPr>
          <a:xfrm>
            <a:off x="947964" y="1416790"/>
            <a:ext cx="659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만명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FD53BB-94D6-48D0-AE6F-35D187218272}"/>
              </a:ext>
            </a:extLst>
          </p:cNvPr>
          <p:cNvSpPr txBox="1"/>
          <p:nvPr/>
        </p:nvSpPr>
        <p:spPr>
          <a:xfrm>
            <a:off x="10906223" y="1416790"/>
            <a:ext cx="659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%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63D3C2-9881-4412-A8B0-5250820BBB60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기획의도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DA4D127-C04C-4C41-A006-5969222B3A5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332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30FD79-8C4F-4B1C-B89F-D3B99C9D6301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앱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9CFBBA-2C61-4EDA-9A68-EC8E2EABE0F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C8C2B742-9F9F-46DC-BF03-59486B92B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926" y="1508290"/>
            <a:ext cx="8474148" cy="486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68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센서 소개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211915" y="1333501"/>
            <a:ext cx="7315438" cy="5524497"/>
            <a:chOff x="0" y="1158875"/>
            <a:chExt cx="7715253" cy="552449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286377" y="3746498"/>
              <a:ext cx="2428876" cy="2901103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158875"/>
              <a:ext cx="2667000" cy="2738119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730499" y="1174750"/>
              <a:ext cx="2540000" cy="2787014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117700" y="1169283"/>
              <a:ext cx="2337598" cy="278194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0" y="3937005"/>
              <a:ext cx="2762250" cy="2738119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730499" y="4016373"/>
              <a:ext cx="2381250" cy="2666999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7338338" y="1785938"/>
            <a:ext cx="1646618" cy="1643062"/>
            <a:chOff x="10124695" y="1785938"/>
            <a:chExt cx="1646618" cy="1643062"/>
          </a:xfrm>
          <a:effectLst/>
        </p:grpSpPr>
        <p:cxnSp>
          <p:nvCxnSpPr>
            <p:cNvPr id="22" name="직선 연결선 21"/>
            <p:cNvCxnSpPr/>
            <p:nvPr/>
          </p:nvCxnSpPr>
          <p:spPr>
            <a:xfrm rot="16200000" flipH="1">
              <a:off x="10148095" y="1805781"/>
              <a:ext cx="1643062" cy="1603375"/>
            </a:xfrm>
            <a:prstGeom prst="line">
              <a:avLst/>
            </a:prstGeom>
            <a:ln w="190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0500000" flipH="1">
              <a:off x="10124695" y="1816100"/>
              <a:ext cx="1643062" cy="1603375"/>
            </a:xfrm>
            <a:prstGeom prst="line">
              <a:avLst/>
            </a:prstGeom>
            <a:ln w="190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7"/>
          <p:cNvSpPr/>
          <p:nvPr/>
        </p:nvSpPr>
        <p:spPr>
          <a:xfrm>
            <a:off x="8961628" y="2425592"/>
            <a:ext cx="3344672" cy="431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500" b="1">
                <a:solidFill>
                  <a:prstClr val="black">
                    <a:lumMod val="65000"/>
                    <a:lumOff val="35000"/>
                  </a:prstClr>
                </a:solidFill>
              </a:rPr>
              <a:t>센서 부식으로 인한 사용불가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7454873" y="4419541"/>
            <a:ext cx="1646618" cy="1643062"/>
            <a:chOff x="10124695" y="1785938"/>
            <a:chExt cx="1646618" cy="1643062"/>
          </a:xfrm>
          <a:effectLst/>
        </p:grpSpPr>
        <p:cxnSp>
          <p:nvCxnSpPr>
            <p:cNvPr id="28" name="직선 연결선 27"/>
            <p:cNvCxnSpPr/>
            <p:nvPr/>
          </p:nvCxnSpPr>
          <p:spPr>
            <a:xfrm rot="16200000" flipH="1">
              <a:off x="10148095" y="1805781"/>
              <a:ext cx="1643062" cy="1603375"/>
            </a:xfrm>
            <a:prstGeom prst="line">
              <a:avLst/>
            </a:prstGeom>
            <a:ln w="190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rot="10500000" flipH="1">
              <a:off x="10124695" y="1816100"/>
              <a:ext cx="1643062" cy="1603375"/>
            </a:xfrm>
            <a:prstGeom prst="line">
              <a:avLst/>
            </a:prstGeom>
            <a:ln w="190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직사각형 7"/>
          <p:cNvSpPr/>
          <p:nvPr/>
        </p:nvSpPr>
        <p:spPr>
          <a:xfrm>
            <a:off x="9106032" y="5141510"/>
            <a:ext cx="3344672" cy="433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500" b="1">
                <a:solidFill>
                  <a:prstClr val="black">
                    <a:lumMod val="65000"/>
                    <a:lumOff val="35000"/>
                  </a:prstClr>
                </a:solidFill>
              </a:rPr>
              <a:t>리눅스용 웹캠 드라이버 미제공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3425" y="1500619"/>
            <a:ext cx="1940140" cy="228115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0" y="4134552"/>
            <a:ext cx="2545879" cy="25458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1" animBg="1"/>
      <p:bldP spid="27" grpId="2" animBg="1"/>
      <p:bldP spid="30" grpId="3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회로도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2824" y="1272963"/>
            <a:ext cx="11686352" cy="52763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기능 소개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11098" y="1520546"/>
            <a:ext cx="6832379" cy="4248532"/>
          </a:xfrm>
          <a:prstGeom prst="rect">
            <a:avLst/>
          </a:prstGeom>
          <a:noFill/>
          <a:ln w="25400">
            <a:solidFill>
              <a:srgbClr val="6182D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9536" y="2554624"/>
            <a:ext cx="1957724" cy="1512787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076227" y="4178571"/>
            <a:ext cx="977694" cy="23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/>
              <a:t>컨테이너 밭</a:t>
            </a:r>
          </a:p>
        </p:txBody>
      </p:sp>
      <p:pic>
        <p:nvPicPr>
          <p:cNvPr id="18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94272" y="2656235"/>
            <a:ext cx="733531" cy="498109"/>
          </a:xfrm>
          <a:prstGeom prst="rect">
            <a:avLst/>
          </a:prstGeom>
        </p:spPr>
      </p:pic>
      <p:sp>
        <p:nvSpPr>
          <p:cNvPr id="19" name="직사각형 14"/>
          <p:cNvSpPr/>
          <p:nvPr/>
        </p:nvSpPr>
        <p:spPr>
          <a:xfrm>
            <a:off x="2955189" y="2650282"/>
            <a:ext cx="739083" cy="504062"/>
          </a:xfrm>
          <a:prstGeom prst="rect">
            <a:avLst/>
          </a:prstGeom>
          <a:solidFill>
            <a:srgbClr val="CDF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</a:rPr>
              <a:t>온</a:t>
            </a:r>
            <a:r>
              <a:rPr lang="en-US" altLang="ko-KR" sz="1000" b="1">
                <a:solidFill>
                  <a:schemeClr val="tx1"/>
                </a:solidFill>
              </a:rPr>
              <a:t>/</a:t>
            </a:r>
            <a:r>
              <a:rPr lang="ko-KR" altLang="en-US" sz="1000" b="1">
                <a:solidFill>
                  <a:schemeClr val="tx1"/>
                </a:solidFill>
              </a:rPr>
              <a:t>습도</a:t>
            </a:r>
            <a:r>
              <a:rPr lang="en-US" altLang="ko-KR" sz="1000" b="1">
                <a:solidFill>
                  <a:schemeClr val="tx1"/>
                </a:solidFill>
              </a:rPr>
              <a:t>,</a:t>
            </a:r>
          </a:p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</a:rPr>
              <a:t>토양수분</a:t>
            </a:r>
          </a:p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</a:rPr>
              <a:t>센서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477262" y="2902313"/>
            <a:ext cx="477927" cy="0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40098" y="3160945"/>
            <a:ext cx="694742" cy="242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000" b="1"/>
              <a:t>아두이노</a:t>
            </a:r>
          </a:p>
        </p:txBody>
      </p:sp>
      <p:sp>
        <p:nvSpPr>
          <p:cNvPr id="22" name="직사각형 14"/>
          <p:cNvSpPr/>
          <p:nvPr/>
        </p:nvSpPr>
        <p:spPr>
          <a:xfrm>
            <a:off x="4427804" y="2650282"/>
            <a:ext cx="739083" cy="504062"/>
          </a:xfrm>
          <a:prstGeom prst="rect">
            <a:avLst/>
          </a:prstGeom>
          <a:solidFill>
            <a:srgbClr val="FFE7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</a:rPr>
              <a:t>블루투스</a:t>
            </a:r>
          </a:p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</a:rPr>
              <a:t>모듈</a:t>
            </a:r>
          </a:p>
        </p:txBody>
      </p:sp>
      <p:pic>
        <p:nvPicPr>
          <p:cNvPr id="2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9810" y="2397816"/>
            <a:ext cx="993564" cy="91320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6132195" y="3367178"/>
            <a:ext cx="954405" cy="2433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000" b="1"/>
              <a:t>라즈베리파이</a:t>
            </a:r>
          </a:p>
        </p:txBody>
      </p:sp>
      <p:sp>
        <p:nvSpPr>
          <p:cNvPr id="25" name="번개 24"/>
          <p:cNvSpPr/>
          <p:nvPr/>
        </p:nvSpPr>
        <p:spPr>
          <a:xfrm rot="7068785">
            <a:off x="5384474" y="2495260"/>
            <a:ext cx="483835" cy="546111"/>
          </a:xfrm>
          <a:prstGeom prst="lightningBolt">
            <a:avLst/>
          </a:prstGeom>
          <a:solidFill>
            <a:srgbClr val="FFD7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61585" y="2097889"/>
            <a:ext cx="1040128" cy="519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700"/>
              <a:t>블루투스통신을 통한</a:t>
            </a:r>
          </a:p>
          <a:p>
            <a:pPr algn="ctr">
              <a:defRPr/>
            </a:pPr>
            <a:r>
              <a:rPr lang="ko-KR" altLang="en-US" sz="700"/>
              <a:t>온</a:t>
            </a:r>
            <a:r>
              <a:rPr lang="en-US" altLang="ko-KR" sz="700"/>
              <a:t>/</a:t>
            </a:r>
            <a:r>
              <a:rPr lang="ko-KR" altLang="en-US" sz="700"/>
              <a:t>습도</a:t>
            </a:r>
            <a:r>
              <a:rPr lang="en-US" altLang="ko-KR" sz="700"/>
              <a:t>,</a:t>
            </a:r>
            <a:r>
              <a:rPr lang="ko-KR" altLang="en-US" sz="700"/>
              <a:t> 토양수분</a:t>
            </a:r>
          </a:p>
          <a:p>
            <a:pPr algn="ctr">
              <a:defRPr/>
            </a:pPr>
            <a:r>
              <a:rPr lang="ko-KR" altLang="en-US" sz="700"/>
              <a:t>아두이노의 현재상태</a:t>
            </a:r>
          </a:p>
          <a:p>
            <a:pPr algn="ctr">
              <a:defRPr/>
            </a:pPr>
            <a:r>
              <a:rPr lang="ko-KR" altLang="en-US" sz="700"/>
              <a:t>데이터 전송</a:t>
            </a:r>
          </a:p>
        </p:txBody>
      </p:sp>
      <p:sp>
        <p:nvSpPr>
          <p:cNvPr id="27" name="직사각형 14"/>
          <p:cNvSpPr/>
          <p:nvPr/>
        </p:nvSpPr>
        <p:spPr>
          <a:xfrm>
            <a:off x="2840833" y="3510893"/>
            <a:ext cx="967794" cy="625793"/>
          </a:xfrm>
          <a:prstGeom prst="rect">
            <a:avLst/>
          </a:prstGeom>
          <a:solidFill>
            <a:srgbClr val="C0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</a:rPr>
              <a:t>워터펌프</a:t>
            </a:r>
            <a:r>
              <a:rPr lang="en-US" altLang="ko-KR" sz="1200" b="1">
                <a:solidFill>
                  <a:schemeClr val="tx1"/>
                </a:solidFill>
              </a:rPr>
              <a:t>,</a:t>
            </a:r>
            <a:r>
              <a:rPr lang="ko-KR" altLang="en-US" sz="1200" b="1">
                <a:solidFill>
                  <a:schemeClr val="tx1"/>
                </a:solidFill>
              </a:rPr>
              <a:t> 환풍기</a:t>
            </a:r>
            <a:r>
              <a:rPr lang="en-US" altLang="ko-KR" sz="1200" b="1">
                <a:solidFill>
                  <a:schemeClr val="tx1"/>
                </a:solidFill>
              </a:rPr>
              <a:t>,</a:t>
            </a:r>
          </a:p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29210" y="5347883"/>
            <a:ext cx="1305980" cy="423863"/>
          </a:xfrm>
          <a:prstGeom prst="rect">
            <a:avLst/>
          </a:prstGeom>
          <a:ln w="25400">
            <a:solidFill>
              <a:srgbClr val="6182D6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200" b="1">
                <a:solidFill>
                  <a:srgbClr val="6182D6"/>
                </a:solidFill>
              </a:rPr>
              <a:t>임베디드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96136" y="1739193"/>
            <a:ext cx="1529409" cy="106208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10125545" y="1739193"/>
            <a:ext cx="440055" cy="242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000" b="1"/>
              <a:t>어플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8365248" y="1520545"/>
            <a:ext cx="2994279" cy="1640398"/>
          </a:xfrm>
          <a:prstGeom prst="rect">
            <a:avLst/>
          </a:prstGeom>
          <a:noFill/>
          <a:ln w="25400">
            <a:solidFill>
              <a:srgbClr val="289B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2" name="TextBox 31"/>
          <p:cNvSpPr txBox="1"/>
          <p:nvPr/>
        </p:nvSpPr>
        <p:spPr>
          <a:xfrm>
            <a:off x="10253869" y="2873748"/>
            <a:ext cx="1096135" cy="286647"/>
          </a:xfrm>
          <a:prstGeom prst="rect">
            <a:avLst/>
          </a:prstGeom>
          <a:ln w="25400">
            <a:solidFill>
              <a:srgbClr val="289B6E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>
                <a:solidFill>
                  <a:srgbClr val="289B6E"/>
                </a:solidFill>
              </a:rPr>
              <a:t> 안드로이드</a:t>
            </a:r>
          </a:p>
        </p:txBody>
      </p:sp>
      <p:sp>
        <p:nvSpPr>
          <p:cNvPr id="33" name="번개 32"/>
          <p:cNvSpPr/>
          <p:nvPr/>
        </p:nvSpPr>
        <p:spPr>
          <a:xfrm rot="18000000">
            <a:off x="5353067" y="2789510"/>
            <a:ext cx="483835" cy="546111"/>
          </a:xfrm>
          <a:prstGeom prst="lightningBolt">
            <a:avLst/>
          </a:prstGeom>
          <a:solidFill>
            <a:srgbClr val="FFD7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074920" y="3199062"/>
            <a:ext cx="1021080" cy="4105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700"/>
              <a:t>블루투스통신을 통한</a:t>
            </a:r>
          </a:p>
          <a:p>
            <a:pPr algn="ctr">
              <a:defRPr/>
            </a:pPr>
            <a:r>
              <a:rPr lang="ko-KR" altLang="en-US" sz="700"/>
              <a:t>자동 제어</a:t>
            </a:r>
            <a:r>
              <a:rPr lang="en-US" altLang="ko-KR" sz="700"/>
              <a:t>,</a:t>
            </a:r>
            <a:r>
              <a:rPr lang="ko-KR" altLang="en-US" sz="700"/>
              <a:t> 수동제어</a:t>
            </a:r>
          </a:p>
          <a:p>
            <a:pPr algn="ctr">
              <a:defRPr/>
            </a:pPr>
            <a:r>
              <a:rPr lang="ko-KR" altLang="en-US" sz="700"/>
              <a:t>데이터 전송</a:t>
            </a:r>
          </a:p>
        </p:txBody>
      </p:sp>
      <p:cxnSp>
        <p:nvCxnSpPr>
          <p:cNvPr id="35" name="연결선: 꺾임 34"/>
          <p:cNvCxnSpPr/>
          <p:nvPr/>
        </p:nvCxnSpPr>
        <p:spPr>
          <a:xfrm rot="5400000">
            <a:off x="3736364" y="3476203"/>
            <a:ext cx="419849" cy="275322"/>
          </a:xfrm>
          <a:prstGeom prst="bentConnector2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rot="10800000">
            <a:off x="2477261" y="3823789"/>
            <a:ext cx="363572" cy="0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710310" y="3580466"/>
            <a:ext cx="1301060" cy="920262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42" name="연결선: 꺾임 41"/>
          <p:cNvCxnSpPr/>
          <p:nvPr/>
        </p:nvCxnSpPr>
        <p:spPr>
          <a:xfrm rot="10800000" flipV="1">
            <a:off x="7093374" y="2270238"/>
            <a:ext cx="1502762" cy="398985"/>
          </a:xfrm>
          <a:prstGeom prst="bentConnector3">
            <a:avLst>
              <a:gd name="adj1" fmla="val 50000"/>
            </a:avLst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160895" y="2221060"/>
            <a:ext cx="735329" cy="449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800"/>
              <a:t>자동 제어</a:t>
            </a:r>
            <a:r>
              <a:rPr lang="en-US" altLang="ko-KR" sz="800"/>
              <a:t>,</a:t>
            </a:r>
          </a:p>
          <a:p>
            <a:pPr algn="ctr">
              <a:defRPr/>
            </a:pPr>
            <a:r>
              <a:rPr lang="ko-KR" altLang="en-US" sz="800"/>
              <a:t>수동제어</a:t>
            </a:r>
          </a:p>
          <a:p>
            <a:pPr algn="ctr">
              <a:defRPr/>
            </a:pPr>
            <a:r>
              <a:rPr lang="ko-KR" altLang="en-US" sz="800"/>
              <a:t>데이터 전송</a:t>
            </a:r>
          </a:p>
        </p:txBody>
      </p:sp>
      <p:cxnSp>
        <p:nvCxnSpPr>
          <p:cNvPr id="44" name="연결선: 꺾임 43"/>
          <p:cNvCxnSpPr>
            <a:endCxn id="37" idx="1"/>
          </p:cNvCxnSpPr>
          <p:nvPr/>
        </p:nvCxnSpPr>
        <p:spPr>
          <a:xfrm>
            <a:off x="7093374" y="3109690"/>
            <a:ext cx="1616936" cy="930907"/>
          </a:xfrm>
          <a:prstGeom prst="bentConnector3">
            <a:avLst>
              <a:gd name="adj1" fmla="val 50000"/>
            </a:avLst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60895" y="3147789"/>
            <a:ext cx="735329" cy="4522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800"/>
              <a:t>온</a:t>
            </a:r>
            <a:r>
              <a:rPr lang="en-US" altLang="ko-KR" sz="800"/>
              <a:t>/</a:t>
            </a:r>
            <a:r>
              <a:rPr lang="ko-KR" altLang="en-US" sz="800"/>
              <a:t>습도</a:t>
            </a:r>
            <a:r>
              <a:rPr lang="en-US" altLang="ko-KR" sz="800"/>
              <a:t>,</a:t>
            </a:r>
          </a:p>
          <a:p>
            <a:pPr algn="ctr">
              <a:defRPr/>
            </a:pPr>
            <a:r>
              <a:rPr lang="ko-KR" altLang="en-US" sz="800"/>
              <a:t>토양수분</a:t>
            </a:r>
          </a:p>
          <a:p>
            <a:pPr algn="ctr">
              <a:defRPr/>
            </a:pPr>
            <a:r>
              <a:rPr lang="ko-KR" altLang="en-US" sz="800"/>
              <a:t>데이터 전송</a:t>
            </a:r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H="1">
            <a:off x="9007603" y="3192589"/>
            <a:ext cx="737254" cy="11791"/>
          </a:xfrm>
          <a:prstGeom prst="straightConnector1">
            <a:avLst/>
          </a:prstGeom>
          <a:ln w="25400">
            <a:solidFill>
              <a:schemeClr val="dk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496172" y="4731067"/>
            <a:ext cx="4695828" cy="178212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700" b="1" spc="100">
                <a:solidFill>
                  <a:schemeClr val="tx1"/>
                </a:solidFill>
              </a:rPr>
              <a:t>아두이노 제어코드</a:t>
            </a: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en-US" sz="1400" b="0" spc="100">
                <a:solidFill>
                  <a:schemeClr val="tx1"/>
                </a:solidFill>
              </a:rPr>
              <a:t>1001:워터펌프 활성화  | 1000:워터펌프 비활성화</a:t>
            </a: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en-US" sz="1400" b="0" spc="100">
                <a:solidFill>
                  <a:schemeClr val="tx1"/>
                </a:solidFill>
              </a:rPr>
              <a:t>2001:환풍기 활성화    | 2000:환풍기 비활성화</a:t>
            </a: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en-US" sz="1400" b="0" spc="100">
                <a:solidFill>
                  <a:schemeClr val="tx1"/>
                </a:solidFill>
              </a:rPr>
              <a:t>3001:LED 활성화       | 3000:LED 비활성화</a:t>
            </a: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en-US" sz="1400" b="0" spc="100">
                <a:solidFill>
                  <a:schemeClr val="tx1"/>
                </a:solidFill>
              </a:rPr>
              <a:t>4***:자동모드 토양수분량 설정</a:t>
            </a: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en-US" sz="1400" b="0" spc="100">
                <a:solidFill>
                  <a:schemeClr val="tx1"/>
                </a:solidFill>
              </a:rPr>
              <a:t>5***:자동모드 습도 조절</a:t>
            </a: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en-US" sz="1400" b="0" spc="100">
                <a:solidFill>
                  <a:schemeClr val="tx1"/>
                </a:solidFill>
              </a:rPr>
              <a:t>9001:자동모드 ON      | 9000:자동모드 OFF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코드 소개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653"/>
            <a:ext cx="9335802" cy="1829117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0" y="2986087"/>
            <a:ext cx="12192000" cy="95250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105150"/>
            <a:ext cx="12192000" cy="3752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코드 소개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0" y="2986087"/>
            <a:ext cx="12192000" cy="95250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661"/>
            <a:ext cx="5068166" cy="161002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33382" y="1128561"/>
            <a:ext cx="5363807" cy="184815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2850" y="3157351"/>
            <a:ext cx="5725525" cy="341984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75876" y="3143049"/>
            <a:ext cx="6316125" cy="35722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90000" y="3247784"/>
            <a:ext cx="7163800" cy="3448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302</Words>
  <Application>Microsoft Office PowerPoint</Application>
  <PresentationFormat>와이드스크린</PresentationFormat>
  <Paragraphs>102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Algerian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moble</cp:lastModifiedBy>
  <cp:revision>93</cp:revision>
  <dcterms:created xsi:type="dcterms:W3CDTF">2020-05-19T03:44:03Z</dcterms:created>
  <dcterms:modified xsi:type="dcterms:W3CDTF">2020-10-08T02:45:52Z</dcterms:modified>
  <cp:version>1000.0000.01</cp:version>
</cp:coreProperties>
</file>